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6"/>
  </p:notesMasterIdLst>
  <p:sldIdLst>
    <p:sldId id="256" r:id="rId2"/>
    <p:sldId id="432" r:id="rId3"/>
    <p:sldId id="468" r:id="rId4"/>
    <p:sldId id="294" r:id="rId5"/>
    <p:sldId id="336" r:id="rId6"/>
    <p:sldId id="337" r:id="rId7"/>
    <p:sldId id="338" r:id="rId8"/>
    <p:sldId id="464" r:id="rId9"/>
    <p:sldId id="335" r:id="rId10"/>
    <p:sldId id="295" r:id="rId11"/>
    <p:sldId id="448" r:id="rId12"/>
    <p:sldId id="342" r:id="rId13"/>
    <p:sldId id="343" r:id="rId14"/>
    <p:sldId id="344" r:id="rId15"/>
    <p:sldId id="345" r:id="rId16"/>
    <p:sldId id="340" r:id="rId17"/>
    <p:sldId id="346" r:id="rId18"/>
    <p:sldId id="347" r:id="rId19"/>
    <p:sldId id="351" r:id="rId20"/>
    <p:sldId id="348" r:id="rId21"/>
    <p:sldId id="349" r:id="rId22"/>
    <p:sldId id="350" r:id="rId23"/>
    <p:sldId id="361" r:id="rId24"/>
    <p:sldId id="353" r:id="rId25"/>
    <p:sldId id="467" r:id="rId26"/>
    <p:sldId id="358" r:id="rId27"/>
    <p:sldId id="359" r:id="rId28"/>
    <p:sldId id="360" r:id="rId29"/>
    <p:sldId id="356" r:id="rId30"/>
    <p:sldId id="362" r:id="rId31"/>
    <p:sldId id="364" r:id="rId32"/>
    <p:sldId id="365" r:id="rId33"/>
    <p:sldId id="366" r:id="rId34"/>
    <p:sldId id="367" r:id="rId35"/>
    <p:sldId id="371" r:id="rId36"/>
    <p:sldId id="368" r:id="rId37"/>
    <p:sldId id="369" r:id="rId38"/>
    <p:sldId id="370" r:id="rId39"/>
    <p:sldId id="372" r:id="rId40"/>
    <p:sldId id="373" r:id="rId41"/>
    <p:sldId id="374" r:id="rId42"/>
    <p:sldId id="375" r:id="rId43"/>
    <p:sldId id="449" r:id="rId44"/>
    <p:sldId id="376" r:id="rId45"/>
    <p:sldId id="377" r:id="rId46"/>
    <p:sldId id="379" r:id="rId47"/>
    <p:sldId id="450" r:id="rId48"/>
    <p:sldId id="469" r:id="rId49"/>
    <p:sldId id="378" r:id="rId50"/>
    <p:sldId id="381" r:id="rId51"/>
    <p:sldId id="451" r:id="rId52"/>
    <p:sldId id="453" r:id="rId53"/>
    <p:sldId id="454" r:id="rId54"/>
    <p:sldId id="455" r:id="rId55"/>
    <p:sldId id="384" r:id="rId56"/>
    <p:sldId id="385" r:id="rId57"/>
    <p:sldId id="386" r:id="rId58"/>
    <p:sldId id="387" r:id="rId59"/>
    <p:sldId id="388" r:id="rId60"/>
    <p:sldId id="389" r:id="rId61"/>
    <p:sldId id="475" r:id="rId62"/>
    <p:sldId id="476" r:id="rId63"/>
    <p:sldId id="456" r:id="rId64"/>
    <p:sldId id="390" r:id="rId65"/>
    <p:sldId id="393" r:id="rId66"/>
    <p:sldId id="391" r:id="rId67"/>
    <p:sldId id="470" r:id="rId68"/>
    <p:sldId id="471" r:id="rId69"/>
    <p:sldId id="461" r:id="rId70"/>
    <p:sldId id="396" r:id="rId71"/>
    <p:sldId id="435" r:id="rId72"/>
    <p:sldId id="466" r:id="rId73"/>
    <p:sldId id="447" r:id="rId74"/>
    <p:sldId id="398" r:id="rId75"/>
    <p:sldId id="436" r:id="rId76"/>
    <p:sldId id="438" r:id="rId77"/>
    <p:sldId id="442" r:id="rId78"/>
    <p:sldId id="441" r:id="rId79"/>
    <p:sldId id="440" r:id="rId80"/>
    <p:sldId id="439" r:id="rId81"/>
    <p:sldId id="444" r:id="rId82"/>
    <p:sldId id="445" r:id="rId83"/>
    <p:sldId id="443" r:id="rId84"/>
    <p:sldId id="446" r:id="rId85"/>
    <p:sldId id="406" r:id="rId86"/>
    <p:sldId id="407" r:id="rId87"/>
    <p:sldId id="410" r:id="rId88"/>
    <p:sldId id="411" r:id="rId89"/>
    <p:sldId id="412" r:id="rId90"/>
    <p:sldId id="452" r:id="rId91"/>
    <p:sldId id="413" r:id="rId92"/>
    <p:sldId id="458" r:id="rId93"/>
    <p:sldId id="459" r:id="rId94"/>
    <p:sldId id="460" r:id="rId95"/>
    <p:sldId id="457" r:id="rId96"/>
    <p:sldId id="462" r:id="rId97"/>
    <p:sldId id="463" r:id="rId98"/>
    <p:sldId id="477" r:id="rId99"/>
    <p:sldId id="478" r:id="rId100"/>
    <p:sldId id="419" r:id="rId101"/>
    <p:sldId id="420" r:id="rId102"/>
    <p:sldId id="430" r:id="rId103"/>
    <p:sldId id="431" r:id="rId104"/>
    <p:sldId id="42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468"/>
            <p14:sldId id="294"/>
            <p14:sldId id="336"/>
            <p14:sldId id="337"/>
            <p14:sldId id="338"/>
            <p14:sldId id="46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361"/>
            <p14:sldId id="353"/>
            <p14:sldId id="467"/>
            <p14:sldId id="358"/>
            <p14:sldId id="359"/>
            <p14:sldId id="360"/>
            <p14:sldId id="356"/>
            <p14:sldId id="362"/>
            <p14:sldId id="364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469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386"/>
            <p14:sldId id="387"/>
            <p14:sldId id="388"/>
            <p14:sldId id="389"/>
            <p14:sldId id="475"/>
            <p14:sldId id="476"/>
            <p14:sldId id="456"/>
            <p14:sldId id="390"/>
            <p14:sldId id="393"/>
            <p14:sldId id="391"/>
            <p14:sldId id="470"/>
            <p14:sldId id="471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77"/>
            <p14:sldId id="478"/>
            <p14:sldId id="419"/>
            <p14:sldId id="420"/>
            <p14:sldId id="430"/>
            <p14:sldId id="431"/>
            <p14:sldId id="429"/>
          </p14:sldIdLst>
        </p14:section>
        <p14:section name="Untitled Section" id="{BC98A24C-0B36-4206-8B27-797AEC71E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 autoAdjust="0"/>
    <p:restoredTop sz="94637"/>
  </p:normalViewPr>
  <p:slideViewPr>
    <p:cSldViewPr snapToGrid="0">
      <p:cViewPr varScale="1">
        <p:scale>
          <a:sx n="84" d="100"/>
          <a:sy n="84" d="100"/>
        </p:scale>
        <p:origin x="84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E231-EFB8-464E-89E2-B96610A2A8F3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AA3-E809-434A-BE30-C0A377850E35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C0C-8124-4185-8E7B-53DE0F544611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C7BF-A394-45D2-98B3-83D116BE9198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5ACF-D029-4163-8564-91A57C6CF90B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48DE-1788-4033-BE7E-4C8DAC62DF6E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D2F6-646A-4A49-8F1B-1E3C772AED3B}" type="datetime1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4BF0-1E33-42A9-97F9-D90E66341A06}" type="datetime1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B2E5-E992-46BA-80BA-752F11DFCC34}" type="datetime1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482B-1D94-4668-8CE7-15DF4841765C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63B-23A6-4586-808F-318BD7E0ACBE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6E759-CAAA-48C0-8890-F458B5AFDE06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jasa/openmdao_trai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5370445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 Chauhan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  <a:endParaRPr lang="en-US" spc="-1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</a:t>
            </a: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of </a:t>
            </a: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1584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/>
              <a:t>Lab 0: </a:t>
            </a:r>
            <a:r>
              <a:rPr lang="en-US" sz="2800" dirty="0"/>
              <a:t>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/>
              <a:t>Lab 1: </a:t>
            </a:r>
            <a:r>
              <a:rPr lang="en-US" sz="2800" dirty="0"/>
              <a:t>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/>
              <a:t>Lab 2: </a:t>
            </a:r>
            <a:r>
              <a:rPr lang="en-US" sz="2800" dirty="0"/>
              <a:t>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/>
              <a:t>Lab 3: Wrapping </a:t>
            </a:r>
            <a:r>
              <a:rPr lang="en-US" sz="2800" dirty="0"/>
              <a:t>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955" cy="4351338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Model architecting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Surrogate modeling</a:t>
            </a:r>
          </a:p>
          <a:p>
            <a:r>
              <a:rPr lang="en-US" dirty="0"/>
              <a:t>High-fidelity and expensive tools</a:t>
            </a:r>
          </a:p>
          <a:p>
            <a:r>
              <a:rPr lang="en-US" dirty="0"/>
              <a:t>Trajectory optimization</a:t>
            </a:r>
          </a:p>
          <a:p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8440" cy="4351338"/>
          </a:xfrm>
        </p:spPr>
        <p:txBody>
          <a:bodyPr>
            <a:normAutofit/>
          </a:bodyPr>
          <a:lstStyle/>
          <a:p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r>
              <a:rPr lang="en-US" dirty="0"/>
              <a:t>In my opinion, a good component has:</a:t>
            </a:r>
          </a:p>
          <a:p>
            <a:pPr lvl="1"/>
            <a:r>
              <a:rPr lang="en-US" dirty="0"/>
              <a:t> on the order of 5 – 20 inputs</a:t>
            </a:r>
          </a:p>
          <a:p>
            <a:pPr lvl="1"/>
            <a:r>
              <a:rPr lang="en-US" dirty="0"/>
              <a:t>1 – 20 outputs</a:t>
            </a:r>
          </a:p>
          <a:p>
            <a:pPr lvl="1"/>
            <a:r>
              <a:rPr lang="en-US" dirty="0"/>
              <a:t>a few computations that are logically related</a:t>
            </a:r>
          </a:p>
          <a:p>
            <a:r>
              <a:rPr lang="en-US" dirty="0"/>
              <a:t>Python’s package import system makes this easy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these slides and tutorial scripts from 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3250723"/>
            <a:ext cx="11132822" cy="772795"/>
          </a:xfrm>
        </p:spPr>
        <p:txBody>
          <a:bodyPr>
            <a:noAutofit/>
          </a:bodyPr>
          <a:lstStyle/>
          <a:p>
            <a:r>
              <a:rPr lang="en-US" sz="4000">
                <a:hlinkClick r:id="rId2"/>
              </a:rPr>
              <a:t>https://github.com/johnjasa/openmdao_training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 with no iteration / implicit states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D6716-F17E-491A-8175-4000D7ECBAA6}"/>
              </a:ext>
            </a:extLst>
          </p:cNvPr>
          <p:cNvSpPr/>
          <p:nvPr/>
        </p:nvSpPr>
        <p:spPr>
          <a:xfrm>
            <a:off x="10234247" y="4035669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292FB5-7145-4B97-A736-A78346AB4CD3}"/>
              </a:ext>
            </a:extLst>
          </p:cNvPr>
          <p:cNvCxnSpPr/>
          <p:nvPr/>
        </p:nvCxnSpPr>
        <p:spPr>
          <a:xfrm>
            <a:off x="5231423" y="1441938"/>
            <a:ext cx="5117123" cy="2750404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9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827477" y="1946103"/>
            <a:ext cx="336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/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11BF5F0-FF2B-484C-BAC2-1CDFE9CF9E92}"/>
              </a:ext>
            </a:extLst>
          </p:cNvPr>
          <p:cNvSpPr/>
          <p:nvPr/>
        </p:nvSpPr>
        <p:spPr>
          <a:xfrm>
            <a:off x="7543801" y="4548796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41E1-63B9-49E2-B7C8-3FE9B9C425CC}"/>
              </a:ext>
            </a:extLst>
          </p:cNvPr>
          <p:cNvCxnSpPr>
            <a:cxnSpLocks/>
          </p:cNvCxnSpPr>
          <p:nvPr/>
        </p:nvCxnSpPr>
        <p:spPr>
          <a:xfrm>
            <a:off x="6822831" y="1465142"/>
            <a:ext cx="835269" cy="3240327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Combine components into a Group to build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forming a hierarchy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754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123D64-54C5-4558-8160-0F01EA24731C}"/>
              </a:ext>
            </a:extLst>
          </p:cNvPr>
          <p:cNvGrpSpPr/>
          <p:nvPr/>
        </p:nvGrpSpPr>
        <p:grpSpPr>
          <a:xfrm>
            <a:off x="7161335" y="4227314"/>
            <a:ext cx="3950090" cy="1586746"/>
            <a:chOff x="7161335" y="4227314"/>
            <a:chExt cx="3950090" cy="1586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6A93C-97A3-42F4-81E3-D205B6B65FF2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77E0-2329-4F24-8AF6-41F1D8B1E42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9A038-9785-47E7-9298-357DC68EF1B8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4B038-9347-4D81-B75B-0B6CF0C85F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E5B65A-7079-4032-B1D3-3E5BB63EA17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05239-7591-4009-89FE-0C91E497F07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5ECB8-92BB-40F5-88E0-513BD25B0A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F613A-0D98-4FDF-9D9E-C83E49B7A9A4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1D3B6-1B28-4A55-B1B5-14DC3562ECFD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9B110-3072-489A-8359-6653C28CFC74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6869B-FE20-4D4D-B326-67BFA6B31136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4167598" y="4886253"/>
            <a:ext cx="8024402" cy="132556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</p:cNvCxnSpPr>
          <p:nvPr/>
        </p:nvCxnSpPr>
        <p:spPr>
          <a:xfrm>
            <a:off x="6163408" y="3561674"/>
            <a:ext cx="650630" cy="1256511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D1DF80-45A7-4294-A1E1-8A45166E2C5C}"/>
              </a:ext>
            </a:extLst>
          </p:cNvPr>
          <p:cNvGrpSpPr/>
          <p:nvPr/>
        </p:nvGrpSpPr>
        <p:grpSpPr>
          <a:xfrm>
            <a:off x="7694735" y="2332048"/>
            <a:ext cx="3950090" cy="1586746"/>
            <a:chOff x="7161335" y="4227314"/>
            <a:chExt cx="3950090" cy="15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414D3B-65CD-4D7A-80DD-580CEF18C9F9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00B40-E6B2-41EC-873F-00CE9A6BCC50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FF86F1-4550-4C08-9968-2FA3C21E7682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79C680-C090-4398-A71E-3D18BEB78A0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4EB4F6-92A5-46B4-B060-6E522CA65C4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CDBE36-7EEB-454A-9282-581A5584AD0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1F71F4-65F6-4B98-AD2E-B86EF1345B4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54685-B911-422D-93AA-B28725E3CA46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05C31-86CC-4793-B085-6C501AAA2D2B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F480-4877-427A-8EAA-675A1D1F0E11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FFEC1-561F-4258-965B-473C7588CC69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" y="1726248"/>
            <a:ext cx="9315450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C9DA2-A6CA-4F52-BE9C-BD8DE9834589}"/>
              </a:ext>
            </a:extLst>
          </p:cNvPr>
          <p:cNvGrpSpPr/>
          <p:nvPr/>
        </p:nvGrpSpPr>
        <p:grpSpPr>
          <a:xfrm>
            <a:off x="7527169" y="4531300"/>
            <a:ext cx="3950090" cy="1586746"/>
            <a:chOff x="7161335" y="4227314"/>
            <a:chExt cx="3950090" cy="15867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009D2-82B4-420B-82F2-5BC04C035F61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7FA9A-3676-4652-8292-803476BDA5D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A96B3-6EF4-46BF-8D2C-D520EB63304F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9F2734-92B0-4BB3-A248-1A4F70A906F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0D817A-8D11-4C2F-8735-E9B5E2ED94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34863-115B-4548-A3C6-5DD008D7A39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037BC7-EE76-4AC3-8616-9367F3F581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CE120-23A1-4CD6-A2A6-BC6CDFA3A290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C59F55-3939-47C0-9301-7032CAF2A1E7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535099-40DA-4F8E-B394-41A91E5A0690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E0AFD-4A29-458E-B5C1-9278176F51AA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</a:t>
            </a:r>
            <a:r>
              <a:rPr lang="en-US" sz="3200"/>
              <a:t>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_training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</a:t>
            </a:r>
            <a:r>
              <a:rPr lang="en-US" sz="3200"/>
              <a:t>.py</a:t>
            </a: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</a:t>
            </a:r>
            <a:r>
              <a:rPr lang="en-US" sz="3200"/>
              <a:t>Breguet equation:</a:t>
            </a:r>
            <a:endParaRPr lang="en-US" sz="3200" dirty="0"/>
          </a:p>
          <a:p>
            <a:endParaRPr lang="en-US" sz="3200" dirty="0"/>
          </a:p>
          <a:p>
            <a:endParaRPr lang="en-US" sz="320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" y="405409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/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𝑇𝑂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</a:t>
            </a:r>
            <a:r>
              <a:rPr lang="en-US" sz="3200"/>
              <a:t>two components</a:t>
            </a:r>
          </a:p>
          <a:p>
            <a:endParaRPr lang="en-US" sz="3200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openmdao view_model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lab_0.py </a:t>
            </a:r>
            <a:r>
              <a:rPr lang="en-US" sz="2800" dirty="0">
                <a:solidFill>
                  <a:srgbClr val="002060"/>
                </a:solidFill>
              </a:rPr>
              <a:t>(</a:t>
            </a:r>
            <a:r>
              <a:rPr lang="en-US" sz="2800">
                <a:solidFill>
                  <a:srgbClr val="002060"/>
                </a:solidFill>
              </a:rPr>
              <a:t>creates model diagram)</a:t>
            </a:r>
            <a:endParaRPr lang="en-US" sz="2800" dirty="0">
              <a:solidFill>
                <a:srgbClr val="002060"/>
              </a:solidFill>
            </a:endParaRP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</a:t>
            </a:r>
            <a:r>
              <a:rPr lang="en-US" sz="2800">
                <a:solidFill>
                  <a:srgbClr val="002060"/>
                </a:solidFill>
              </a:rPr>
              <a:t>model)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 view_model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40C05-2B8D-4CB5-9EDB-456EAE55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318" y="1149452"/>
            <a:ext cx="2860774" cy="436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0FF4A-CF86-4265-B7AA-28BF68C0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b="48371"/>
          <a:stretch/>
        </p:blipFill>
        <p:spPr>
          <a:xfrm>
            <a:off x="245806" y="733515"/>
            <a:ext cx="8769333" cy="56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86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</a:t>
            </a:r>
            <a:r>
              <a:rPr lang="en-US" sz="3200"/>
              <a:t>the problem: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</a:t>
            </a:r>
            <a:r>
              <a:rPr lang="en-US" sz="3200"/>
              <a:t>! 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(Gradient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stCxn id="32" idx="1"/>
            <a:endCxn id="39" idx="1"/>
          </p:cNvCxnSpPr>
          <p:nvPr/>
        </p:nvCxnSpPr>
        <p:spPr>
          <a:xfrm rot="10800000">
            <a:off x="2055066" y="3259297"/>
            <a:ext cx="3325963" cy="2051971"/>
          </a:xfrm>
          <a:prstGeom prst="bentConnector3">
            <a:avLst>
              <a:gd name="adj1" fmla="val 1068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905194" y="4988101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19A6A-C446-4AE0-92E2-FB04620A10E3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22B2-AD76-454A-9617-564573290A40}"/>
              </a:ext>
            </a:extLst>
          </p:cNvPr>
          <p:cNvSpPr txBox="1"/>
          <p:nvPr/>
        </p:nvSpPr>
        <p:spPr>
          <a:xfrm>
            <a:off x="4174421" y="253515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Model 1 using initial guess inputs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5FD8-1411-4081-93E5-C22DA46B3BBB}"/>
              </a:ext>
            </a:extLst>
          </p:cNvPr>
          <p:cNvSpPr txBox="1"/>
          <p:nvPr/>
        </p:nvSpPr>
        <p:spPr>
          <a:xfrm>
            <a:off x="5526260" y="3665438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1 output into state vector and run Model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8ED9A-F0BE-486B-8B56-2CFB68EC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DCDC-9F47-4D40-85CB-05A2DD55363D}"/>
              </a:ext>
            </a:extLst>
          </p:cNvPr>
          <p:cNvSpPr txBox="1"/>
          <p:nvPr/>
        </p:nvSpPr>
        <p:spPr>
          <a:xfrm>
            <a:off x="6906652" y="493868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2 output into state vector and run Model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6F8DC-2C35-4225-B6E8-C283E5A1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1 with input from all prior tools. Repeat until converged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D9A7B-5FBD-4E21-ACE6-C6CF1A3E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2 with input from all prior tools. Repeat until converged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664037-FFCB-4D89-B699-165E6139FA5A}"/>
              </a:ext>
            </a:extLst>
          </p:cNvPr>
          <p:cNvSpPr/>
          <p:nvPr/>
        </p:nvSpPr>
        <p:spPr>
          <a:xfrm rot="5400000">
            <a:off x="2091404" y="3541398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4B5D5-71D8-4CD0-8D35-A773F88C7F9E}"/>
              </a:ext>
            </a:extLst>
          </p:cNvPr>
          <p:cNvSpPr/>
          <p:nvPr/>
        </p:nvSpPr>
        <p:spPr>
          <a:xfrm rot="10800000">
            <a:off x="2059892" y="4353374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C82FB0-916D-4149-8FF9-996806D4C5F8}"/>
              </a:ext>
            </a:extLst>
          </p:cNvPr>
          <p:cNvSpPr/>
          <p:nvPr/>
        </p:nvSpPr>
        <p:spPr>
          <a:xfrm>
            <a:off x="2080963" y="38898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872C1-3CF6-47A8-86A3-3A20A32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 (Gradient Based!)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962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we don’t actually invert. Just solve this linear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58153" y="3016251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from top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3621974" y="4881815"/>
            <a:ext cx="1169720" cy="298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1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</a:t>
            </a:r>
            <a:r>
              <a:rPr lang="en-US" sz="3200"/>
              <a:t>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</a:t>
            </a:r>
            <a:r>
              <a:rPr lang="en-US" sz="2400"/>
              <a:t>model by building an </a:t>
            </a:r>
            <a:r>
              <a:rPr lang="en-US" sz="2400" dirty="0"/>
              <a:t>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52621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</a:t>
            </a:r>
            <a:r>
              <a:rPr lang="en-US" sz="3200" i="1"/>
              <a:t>py</a:t>
            </a:r>
            <a:r>
              <a:rPr lang="en-US" sz="3200"/>
              <a:t>)</a:t>
            </a:r>
          </a:p>
          <a:p>
            <a:pPr lvl="1"/>
            <a:r>
              <a:rPr lang="en-US" sz="2800"/>
              <a:t>The numbers that print out are the absolute and relative residuals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0" y="0"/>
            <a:ext cx="10515600" cy="907415"/>
          </a:xfrm>
        </p:spPr>
        <p:txBody>
          <a:bodyPr>
            <a:normAutofit/>
          </a:bodyPr>
          <a:lstStyle/>
          <a:p>
            <a:r>
              <a:rPr lang="en-US"/>
              <a:t>check_partials output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ExecComp 'oew'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'W_empty'  wrt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BatteryWeight 'batterywt'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wrt '&lt;variable&gt;'    | fwd mag.   | check mag. | a(fwd-chk) | r(fwd-chk)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'W_battery' wrt 'LoverD'        | 0.0000e+00 | 9.6353e+01 | 9.6353e+01 | 1.0000e+00 &gt;ABS_TOL &gt;REL_TOL                                                                       'W_battery' wrt 'TOW'           | 0.0000e+00 | 3.2118e-01 | 3.2118e-01 | 1.0000e+00 &gt;ABS_TOL &gt;REL_TOL                                                                       'W_battery' wrt 'eta_electric'  | 0.0000e+00 | 2.0946e+03 | 2.0946e+03 | 1.0000e+00 &gt;ABS_TOL &gt;REL_TOL                                                                       'W_battery' wrt 'eta_prop'      | 0.0000e+00 | 2.3218e+03 | 2.3218e+03 | 1.0000e+00 &gt;ABS_TOL &gt;REL_TOL                                                                       'W_battery' wrt 'range_desired' | 0.0000e+00 | 1.2847e+01 | 1.2847e+01 | 1.0000e+00 &gt;ABS_TOL &gt;REL_TOL                                                                       'W_battery' wrt 'spec_energy'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WeightBuild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wrt 'W_battery'  | 7.5000e+01 | 1.0000e+00 | 7.6000e+01 | 7.6000e+01 &gt;ABS_TOL &gt;REL_TOL                                                                           'TOW'      wrt 'W_empty'    | 7.5000e+01 | 1.0000e+00 | 7.6000e+01 | 7.6000e+01 &gt;ABS_TOL &gt;REL_TOL                                                                           'TOW'      wrt 'W_payload'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WeightBuild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'TOW'      wrt 'W_battery'  | 7.5000e+01 | 1.0000e+00 | 7.6000e+01 | 7.6000e+01 </a:t>
            </a:r>
            <a:endParaRPr lang="en-US" sz="105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</a:t>
            </a:r>
            <a:r>
              <a:rPr lang="en-US"/>
              <a:t>Aircraft Sizing continued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/>
          </a:p>
          <a:p>
            <a:pPr lvl="1"/>
            <a:r>
              <a:rPr lang="en-US"/>
              <a:t>solves </a:t>
            </a:r>
            <a:r>
              <a:rPr lang="en-US" dirty="0"/>
              <a:t>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2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don’t let friends </a:t>
            </a:r>
            <a:br>
              <a:rPr lang="en-US" dirty="0"/>
            </a:br>
            <a:r>
              <a:rPr lang="en-US" dirty="0"/>
              <a:t>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Dykes et al., 2015, AIAA SciTech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0" y="602700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</a:t>
            </a:r>
            <a:r>
              <a:rPr lang="en-US"/>
              <a:t>model set up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</a:t>
            </a:r>
            <a:r>
              <a:rPr lang="en-US"/>
              <a:t>typically cost </a:t>
            </a:r>
            <a:r>
              <a:rPr lang="en-US" dirty="0"/>
              <a:t>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25334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40789E-575D-490D-8BDE-EB9856CD880B}"/>
              </a:ext>
            </a:extLst>
          </p:cNvPr>
          <p:cNvSpPr txBox="1">
            <a:spLocks/>
          </p:cNvSpPr>
          <p:nvPr/>
        </p:nvSpPr>
        <p:spPr>
          <a:xfrm>
            <a:off x="1120140" y="-2994281"/>
            <a:ext cx="11198469" cy="612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# build the modelprob = om.Problem()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 = prob.model.add_subsystem('indeps', om.IndepVarComp(), promotes=['*’])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indeps.add_output('a', .5)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indeps.add_output('Area', 10.0, units='m**2’)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indeps.add_output('rho', 1.225, units='kg/m**3’)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indeps.add_output('Vu', 10.0, units='m/s’)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prob.model.add_subsystem('a_disk', ActuatorDisc(),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                         promotes_inputs=['a', 'Area', 'rho', 'Vu’])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# setup the optimization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prob.driver = om.ScipyOptimizeDriver()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prob.driver.options['optimizer'] = 'SLSQP’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prob.model.add_design_var('a', lower=0., upper=1.)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prob.model.add_design_var('Area', lower=0., upper=1.)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# negative one so we maximize the objective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prob.model.add_objective('a_disk.Cp', scaler=-1)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prob.setup()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prob.run_driver()</a:t>
            </a:r>
            <a:endParaRPr lang="en-US" sz="10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</a:t>
            </a:r>
            <a:r>
              <a:rPr lang="en-US"/>
              <a:t>in Anaconda</a:t>
            </a:r>
          </a:p>
          <a:p>
            <a:pPr lvl="1"/>
            <a:r>
              <a:rPr lang="en-US"/>
              <a:t>Works </a:t>
            </a:r>
            <a:r>
              <a:rPr lang="en-US" dirty="0"/>
              <a:t>on </a:t>
            </a:r>
            <a:r>
              <a:rPr lang="en-US"/>
              <a:t>Windows machines</a:t>
            </a:r>
            <a:endParaRPr lang="en-US" dirty="0"/>
          </a:p>
          <a:p>
            <a:pPr lvl="1"/>
            <a:r>
              <a:rPr lang="en-US" dirty="0"/>
              <a:t>SLSQP method is the standard constrained opt </a:t>
            </a:r>
            <a:r>
              <a:rPr lang="en-US"/>
              <a:t>in OpenMDAO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</a:t>
            </a:r>
            <a:r>
              <a:rPr lang="en-US"/>
              <a:t>is much </a:t>
            </a:r>
            <a:r>
              <a:rPr lang="en-US" dirty="0"/>
              <a:t>better (SNOPT algorithm) but really only builds on Linux/</a:t>
            </a:r>
            <a:r>
              <a:rPr lang="en-US" dirty="0" err="1"/>
              <a:t>MacOSX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</a:t>
            </a:r>
            <a:r>
              <a:rPr lang="en-US" sz="3200" b="1" u="sng" dirty="0">
                <a:solidFill>
                  <a:srgbClr val="FF0000"/>
                </a:solidFill>
              </a:rPr>
              <a:t>really excited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about using analytic derivatives for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1544300" cy="793115"/>
          </a:xfrm>
        </p:spPr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C47EE6-8995-4C87-8A76-B1ACD9F55AFB}"/>
              </a:ext>
            </a:extLst>
          </p:cNvPr>
          <p:cNvGrpSpPr/>
          <p:nvPr/>
        </p:nvGrpSpPr>
        <p:grpSpPr>
          <a:xfrm>
            <a:off x="6877050" y="4700790"/>
            <a:ext cx="3584953" cy="1315053"/>
            <a:chOff x="6267450" y="4875847"/>
            <a:chExt cx="3584953" cy="1315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9D586D-3086-4A7B-91B8-9E24E3A8BF16}"/>
                </a:ext>
              </a:extLst>
            </p:cNvPr>
            <p:cNvSpPr/>
            <p:nvPr/>
          </p:nvSpPr>
          <p:spPr>
            <a:xfrm>
              <a:off x="6362700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DEC1EB-3B4D-48C8-AE0B-E78E18C8303E}"/>
                </a:ext>
              </a:extLst>
            </p:cNvPr>
            <p:cNvSpPr/>
            <p:nvPr/>
          </p:nvSpPr>
          <p:spPr>
            <a:xfrm>
              <a:off x="699683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777A8-2325-48F7-BC4C-86CB765CC824}"/>
                </a:ext>
              </a:extLst>
            </p:cNvPr>
            <p:cNvSpPr/>
            <p:nvPr/>
          </p:nvSpPr>
          <p:spPr>
            <a:xfrm>
              <a:off x="762929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9D93E2-EF96-40FD-8914-067B10A1A736}"/>
                </a:ext>
              </a:extLst>
            </p:cNvPr>
            <p:cNvSpPr/>
            <p:nvPr/>
          </p:nvSpPr>
          <p:spPr>
            <a:xfrm>
              <a:off x="826175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01F21E-19D7-4FA2-A987-58F5C28E8D2A}"/>
                </a:ext>
              </a:extLst>
            </p:cNvPr>
            <p:cNvSpPr/>
            <p:nvPr/>
          </p:nvSpPr>
          <p:spPr>
            <a:xfrm>
              <a:off x="889421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66A7C3-E7A7-446D-B494-3D1DDDBF24F3}"/>
                </a:ext>
              </a:extLst>
            </p:cNvPr>
            <p:cNvCxnSpPr/>
            <p:nvPr/>
          </p:nvCxnSpPr>
          <p:spPr>
            <a:xfrm>
              <a:off x="6362700" y="4875847"/>
              <a:ext cx="0" cy="12668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6BFBF1-E3A0-4D0B-B8BF-E39DA41DD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4991734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A37F73-DE8A-4A88-B519-47E4630E6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13460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990936-3D47-4945-9DB7-9CC0AF5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2717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652E89-1BB4-434D-B637-9047B094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410993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4ECFB5-54F8-4DC6-9E2B-FB8A80A3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550217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4BC8C8-EE43-49E3-A822-74C6F7FAF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6858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8DF809-DFEF-46C8-868D-BC34751C8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824416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7C8B3-63E4-424E-964F-2A0DB73FA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960068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444A36-39E7-405D-9219-6345E277D8F7}"/>
                </a:ext>
              </a:extLst>
            </p:cNvPr>
            <p:cNvCxnSpPr>
              <a:cxnSpLocks/>
            </p:cNvCxnSpPr>
            <p:nvPr/>
          </p:nvCxnSpPr>
          <p:spPr>
            <a:xfrm>
              <a:off x="9526673" y="5699760"/>
              <a:ext cx="0" cy="4429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D996A2-831C-45E2-B427-340B18D33C00}"/>
                </a:ext>
              </a:extLst>
            </p:cNvPr>
            <p:cNvSpPr txBox="1"/>
            <p:nvPr/>
          </p:nvSpPr>
          <p:spPr>
            <a:xfrm>
              <a:off x="9526673" y="572923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4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</a:t>
            </a:r>
            <a:r>
              <a:rPr lang="en-US">
                <a:solidFill>
                  <a:srgbClr val="FF0000"/>
                </a:solidFill>
              </a:rPr>
              <a:t>the relevant portion of </a:t>
            </a:r>
            <a:r>
              <a:rPr lang="en-US" dirty="0">
                <a:solidFill>
                  <a:srgbClr val="FF0000"/>
                </a:solidFill>
              </a:rPr>
              <a:t>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</a:t>
            </a:r>
            <a:r>
              <a:rPr lang="en-US" dirty="0"/>
              <a:t> 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DAF410F-B172-C142-9E91-A749BEEF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69" y="1217231"/>
            <a:ext cx="5907440" cy="54250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 err="1"/>
              <a:t>ExternalCodeImplicitComp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6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(different base class then for the explicit case!)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797" y="1293301"/>
            <a:ext cx="2190998" cy="3408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682378" y="1857907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2718204" y="1792103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179515" y="2332905"/>
            <a:ext cx="273132" cy="148413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874960" y="438805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apply_nonlinear</a:t>
            </a:r>
            <a:r>
              <a:rPr lang="en-US" sz="1400" dirty="0">
                <a:solidFill>
                  <a:srgbClr val="FF0000"/>
                </a:solidFill>
              </a:rPr>
              <a:t> is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Residual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278280" y="3770024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333924" y="4417509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937589" y="4975310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22374" y="3923913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44636" y="4571398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22374" y="5129198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3FBE59-6CDB-7C49-84F9-D4B419795312}"/>
              </a:ext>
            </a:extLst>
          </p:cNvPr>
          <p:cNvSpPr/>
          <p:nvPr/>
        </p:nvSpPr>
        <p:spPr>
          <a:xfrm>
            <a:off x="2927803" y="3984259"/>
            <a:ext cx="273132" cy="13308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31A47C2-0069-8F4D-B250-E7A4C9FD63B9}"/>
              </a:ext>
            </a:extLst>
          </p:cNvPr>
          <p:cNvSpPr/>
          <p:nvPr/>
        </p:nvSpPr>
        <p:spPr>
          <a:xfrm>
            <a:off x="2927803" y="5386029"/>
            <a:ext cx="273132" cy="125623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825-30D6-8946-8911-2B7CC1509172}"/>
              </a:ext>
            </a:extLst>
          </p:cNvPr>
          <p:cNvSpPr txBox="1"/>
          <p:nvPr/>
        </p:nvSpPr>
        <p:spPr>
          <a:xfrm>
            <a:off x="1331111" y="3058094"/>
            <a:ext cx="200080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FC790-5AF1-FA48-BFAC-F0AA6B2DAC0E}"/>
              </a:ext>
            </a:extLst>
          </p:cNvPr>
          <p:cNvSpPr txBox="1"/>
          <p:nvPr/>
        </p:nvSpPr>
        <p:spPr>
          <a:xfrm>
            <a:off x="701634" y="5752534"/>
            <a:ext cx="2300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solve_nonlinear</a:t>
            </a:r>
            <a:r>
              <a:rPr lang="en-US" sz="1400" dirty="0">
                <a:solidFill>
                  <a:srgbClr val="FF0000"/>
                </a:solidFill>
              </a:rPr>
              <a:t> asks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code to converge itself using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its own internal solvers</a:t>
            </a:r>
          </a:p>
        </p:txBody>
      </p:sp>
    </p:spTree>
    <p:extLst>
      <p:ext uri="{BB962C8B-B14F-4D97-AF65-F5344CB8AC3E}">
        <p14:creationId xmlns:p14="http://schemas.microsoft.com/office/powerpoint/2010/main" val="17271409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/>
              <a:t>Lab #3: Beam optimization with file wrapped external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3A123-6E53-7F4D-85E3-4B984A02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cd into the `lab_3`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Have a quick look at </a:t>
            </a:r>
            <a:r>
              <a:rPr lang="en-US" sz="2400" dirty="0" err="1"/>
              <a:t>standalone_beam.py</a:t>
            </a:r>
            <a:br>
              <a:rPr lang="en-US" sz="2400" dirty="0"/>
            </a:br>
            <a:r>
              <a:rPr lang="en-US" sz="2400" dirty="0"/>
              <a:t>this is a pure python version of the same FEM you built in </a:t>
            </a:r>
            <a:r>
              <a:rPr lang="en-US" sz="2400" dirty="0" err="1"/>
              <a:t>OpenMDAO</a:t>
            </a:r>
            <a:r>
              <a:rPr lang="en-US" sz="2400" dirty="0"/>
              <a:t> for Lab #2 (but without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standalone_beam.py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opt</a:t>
            </a:r>
            <a:r>
              <a:rPr lang="en-US" sz="2400" dirty="0"/>
              <a:t>`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lab_3_explicit_wrapper.py`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lab_3_implicit_wrapper.py`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Why does the implicit wrapper call both </a:t>
            </a:r>
            <a:r>
              <a:rPr lang="en-US" sz="2400" dirty="0" err="1"/>
              <a:t>solve_nonlinear</a:t>
            </a:r>
            <a:r>
              <a:rPr lang="en-US" sz="2400" dirty="0"/>
              <a:t> and </a:t>
            </a:r>
            <a:r>
              <a:rPr lang="en-US" sz="2400" dirty="0" err="1"/>
              <a:t>apply_nonlinear</a:t>
            </a:r>
            <a:r>
              <a:rPr lang="en-US" sz="2400" dirty="0"/>
              <a:t>? (hint: it has to do with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compute cost of running the optimization using pure </a:t>
            </a:r>
            <a:r>
              <a:rPr lang="en-US" sz="2400" dirty="0" err="1"/>
              <a:t>OpenMDAO</a:t>
            </a:r>
            <a:r>
              <a:rPr lang="en-US" sz="2400" dirty="0"/>
              <a:t>, the standalone optimization, and the file wrapped version. </a:t>
            </a:r>
            <a:br>
              <a:rPr lang="en-US" sz="2400" dirty="0"/>
            </a:br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22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24981</TotalTime>
  <Words>3636</Words>
  <Application>Microsoft Office PowerPoint</Application>
  <PresentationFormat>Widescreen</PresentationFormat>
  <Paragraphs>724</Paragraphs>
  <Slides>104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Arial</vt:lpstr>
      <vt:lpstr>Calibri</vt:lpstr>
      <vt:lpstr>Cambria Math</vt:lpstr>
      <vt:lpstr>Courier New</vt:lpstr>
      <vt:lpstr>Helvetica</vt:lpstr>
      <vt:lpstr>Lucida Console</vt:lpstr>
      <vt:lpstr>Office Theme</vt:lpstr>
      <vt:lpstr>PowerPoint Presentation</vt:lpstr>
      <vt:lpstr>Download these slides and tutorial scripts from GitHub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best-in-class numerical methods</vt:lpstr>
      <vt:lpstr>OpenMDAO has best-in-class numerical methods</vt:lpstr>
      <vt:lpstr>OpenMDAO has best-in-class numerical methods</vt:lpstr>
      <vt:lpstr>OpenMDAO architecture</vt:lpstr>
      <vt:lpstr>PowerPoint Presentation</vt:lpstr>
      <vt:lpstr>OpenMDAO architecture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PowerPoint Presentation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(Gradient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 (Gradient Based!)</vt:lpstr>
      <vt:lpstr>Newton Solver for multiple dimensions is a bit more complex</vt:lpstr>
      <vt:lpstr>Newton Solver needs some partial derivatives! </vt:lpstr>
      <vt:lpstr>Partial Derivatives in OpenMDAO</vt:lpstr>
      <vt:lpstr>Lab # 1 : Aircraft Sizing</vt:lpstr>
      <vt:lpstr>Lab # 1 : Aircraft Sizing</vt:lpstr>
      <vt:lpstr>check_partials output</vt:lpstr>
      <vt:lpstr>Lab # 1 : Aircraft Sizing continued</vt:lpstr>
      <vt:lpstr>Optimization with and  without analytic derivatives</vt:lpstr>
      <vt:lpstr>Optimization</vt:lpstr>
      <vt:lpstr>Finite difference is easy</vt:lpstr>
      <vt:lpstr>Finite difference is easy, but…</vt:lpstr>
      <vt:lpstr>Friends don’t let friends 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ExternalCodeImplicitComp</vt:lpstr>
      <vt:lpstr>Lab #3: Beam optimization with file wrapped external codes</vt:lpstr>
      <vt:lpstr>Advanced Topics</vt:lpstr>
      <vt:lpstr>Vectorization</vt:lpstr>
      <vt:lpstr>Vectorization</vt:lpstr>
      <vt:lpstr>Vectorization</vt:lpstr>
      <vt:lpstr>Dealing with complex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638</cp:revision>
  <dcterms:created xsi:type="dcterms:W3CDTF">2017-11-15T13:23:23Z</dcterms:created>
  <dcterms:modified xsi:type="dcterms:W3CDTF">2019-08-22T02:41:09Z</dcterms:modified>
</cp:coreProperties>
</file>